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1999"/>
            <a:ext cx="6748670" cy="3402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C2660-C429-49E0-8739-80D76528E9A8}"/>
              </a:ext>
            </a:extLst>
          </p:cNvPr>
          <p:cNvSpPr/>
          <p:nvPr userDrawn="1"/>
        </p:nvSpPr>
        <p:spPr>
          <a:xfrm>
            <a:off x="0" y="4492487"/>
            <a:ext cx="12165062" cy="2095500"/>
          </a:xfrm>
          <a:prstGeom prst="rect">
            <a:avLst/>
          </a:prstGeom>
          <a:solidFill>
            <a:schemeClr val="bg1">
              <a:lumMod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hyperlink" Target="http://www.slate.fr/tribune/47017/sante-atlas-donnees-publiques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hyperlink" Target="https://opensource.org/licenses/BSD-2-Clause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3.jpe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hyperlink" Target="https://blog.leslignesbougent.org/des-dioxines-a-lausanne/?utm_source=llb&amp;utm_medium=emai%5b%E2%80%A6%5dgn=20211123_LLB_daily_newsletter_des-dioxines-a-lausanne" TargetMode="External"/><Relationship Id="rId27" Type="http://schemas.openxmlformats.org/officeDocument/2006/relationships/hyperlink" Target="https://github.com/Epidemium/EPIDEMIUM-Season-3/OpenData4Health" TargetMode="External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>
            <a:extLst>
              <a:ext uri="{FF2B5EF4-FFF2-40B4-BE49-F238E27FC236}">
                <a16:creationId xmlns:a16="http://schemas.microsoft.com/office/drawing/2014/main" id="{20A84996-76EA-49BE-A8DF-667CE2C8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709" y="3227228"/>
            <a:ext cx="1300774" cy="649316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0EE7E64A-C07E-4BB8-9987-82E06B844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407" y="252663"/>
            <a:ext cx="1011436" cy="1159476"/>
          </a:xfrm>
          <a:prstGeom prst="rect">
            <a:avLst/>
          </a:prstGeom>
        </p:spPr>
      </p:pic>
      <p:pic>
        <p:nvPicPr>
          <p:cNvPr id="1036" name="Picture 12" descr="Heales (Healthy Life Extension Society) | LinkedIn">
            <a:extLst>
              <a:ext uri="{FF2B5EF4-FFF2-40B4-BE49-F238E27FC236}">
                <a16:creationId xmlns:a16="http://schemas.microsoft.com/office/drawing/2014/main" id="{044D5995-52E5-47F4-B4A9-7CACC1213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945" y="1218569"/>
            <a:ext cx="781795" cy="7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A4739575-BF91-4A5A-B2E8-785507130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479" y="4259"/>
            <a:ext cx="1013626" cy="1128679"/>
          </a:xfrm>
          <a:prstGeom prst="rect">
            <a:avLst/>
          </a:prstGeom>
        </p:spPr>
      </p:pic>
      <p:sp>
        <p:nvSpPr>
          <p:cNvPr id="75" name="Ellipse 74">
            <a:extLst>
              <a:ext uri="{FF2B5EF4-FFF2-40B4-BE49-F238E27FC236}">
                <a16:creationId xmlns:a16="http://schemas.microsoft.com/office/drawing/2014/main" id="{6BB5B591-E9D4-4279-8228-FB22C218316F}"/>
              </a:ext>
            </a:extLst>
          </p:cNvPr>
          <p:cNvSpPr/>
          <p:nvPr/>
        </p:nvSpPr>
        <p:spPr>
          <a:xfrm>
            <a:off x="6528617" y="482407"/>
            <a:ext cx="4398415" cy="4206979"/>
          </a:xfrm>
          <a:prstGeom prst="ellipse">
            <a:avLst/>
          </a:prstGeom>
          <a:solidFill>
            <a:srgbClr val="99CCF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BC01B-2A35-4D63-8A14-F1050CDE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188"/>
            <a:ext cx="6412472" cy="797726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OpenData4Health</a:t>
            </a:r>
            <a:r>
              <a:rPr lang="fr-FR" sz="4800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.org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F25BD-0622-43EE-822F-9571F1A5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5558"/>
          <a:stretch>
            <a:fillRect/>
          </a:stretch>
        </p:blipFill>
        <p:spPr bwMode="auto">
          <a:xfrm>
            <a:off x="67278" y="1130129"/>
            <a:ext cx="1835098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CFC033-D3DD-4C77-8593-F727BFBB7B63}"/>
              </a:ext>
            </a:extLst>
          </p:cNvPr>
          <p:cNvSpPr txBox="1"/>
          <p:nvPr/>
        </p:nvSpPr>
        <p:spPr>
          <a:xfrm>
            <a:off x="137760" y="755717"/>
            <a:ext cx="672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Following a proof of concept in 2015-2016… a longer </a:t>
            </a:r>
            <a:r>
              <a:rPr lang="fr-FR" b="1" dirty="0" err="1">
                <a:solidFill>
                  <a:schemeClr val="bg1"/>
                </a:solidFill>
              </a:rPr>
              <a:t>term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project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6228BF-AA67-453C-A2C4-4409356CCB5E}"/>
              </a:ext>
            </a:extLst>
          </p:cNvPr>
          <p:cNvSpPr txBox="1"/>
          <p:nvPr/>
        </p:nvSpPr>
        <p:spPr>
          <a:xfrm>
            <a:off x="216257" y="1778514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Y=f(X)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82C5FCE-6E12-4C5E-9487-BFDA0B0A9E7E}"/>
              </a:ext>
            </a:extLst>
          </p:cNvPr>
          <p:cNvCxnSpPr>
            <a:cxnSpLocks/>
          </p:cNvCxnSpPr>
          <p:nvPr/>
        </p:nvCxnSpPr>
        <p:spPr>
          <a:xfrm>
            <a:off x="450559" y="1726735"/>
            <a:ext cx="0" cy="172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D961A03-CD6B-49CC-99B5-2815C26B0EC7}"/>
              </a:ext>
            </a:extLst>
          </p:cNvPr>
          <p:cNvSpPr txBox="1"/>
          <p:nvPr/>
        </p:nvSpPr>
        <p:spPr>
          <a:xfrm>
            <a:off x="281751" y="2399590"/>
            <a:ext cx="172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FF0000"/>
                </a:solidFill>
              </a:rPr>
              <a:t>risk</a:t>
            </a:r>
            <a:r>
              <a:rPr lang="fr-FR" b="1" dirty="0">
                <a:solidFill>
                  <a:srgbClr val="FF0000"/>
                </a:solidFill>
              </a:rPr>
              <a:t>/protection</a:t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factors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D46498-35F3-4D51-8E99-587A8D7D3FA8}"/>
              </a:ext>
            </a:extLst>
          </p:cNvPr>
          <p:cNvSpPr txBox="1"/>
          <p:nvPr/>
        </p:nvSpPr>
        <p:spPr>
          <a:xfrm>
            <a:off x="-20426" y="143006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Cancer </a:t>
            </a:r>
            <a:r>
              <a:rPr lang="fr-FR" b="1" dirty="0" err="1">
                <a:solidFill>
                  <a:srgbClr val="FF0000"/>
                </a:solidFill>
              </a:rPr>
              <a:t>risk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43B10AC-F2EE-4526-9F8D-61FAA91FD004}"/>
              </a:ext>
            </a:extLst>
          </p:cNvPr>
          <p:cNvCxnSpPr>
            <a:cxnSpLocks/>
          </p:cNvCxnSpPr>
          <p:nvPr/>
        </p:nvCxnSpPr>
        <p:spPr>
          <a:xfrm flipV="1">
            <a:off x="1271176" y="2278966"/>
            <a:ext cx="1" cy="145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>
            <a:extLst>
              <a:ext uri="{FF2B5EF4-FFF2-40B4-BE49-F238E27FC236}">
                <a16:creationId xmlns:a16="http://schemas.microsoft.com/office/drawing/2014/main" id="{B0EA6B95-9122-4340-A5D4-E2D267BE55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16168" r="7832" b="22657"/>
          <a:stretch/>
        </p:blipFill>
        <p:spPr>
          <a:xfrm>
            <a:off x="1899996" y="1130130"/>
            <a:ext cx="2709912" cy="193958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7D1C1E2-772A-409B-B0AB-D06EAA26CB73}"/>
              </a:ext>
            </a:extLst>
          </p:cNvPr>
          <p:cNvSpPr txBox="1"/>
          <p:nvPr/>
        </p:nvSpPr>
        <p:spPr>
          <a:xfrm>
            <a:off x="563850" y="3020255"/>
            <a:ext cx="365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Epidemium</a:t>
            </a:r>
            <a:r>
              <a:rPr lang="fr-FR" sz="1200" dirty="0"/>
              <a:t> </a:t>
            </a:r>
            <a:r>
              <a:rPr lang="fr-FR" sz="1200" dirty="0" err="1"/>
              <a:t>Season</a:t>
            </a:r>
            <a:r>
              <a:rPr lang="fr-FR" sz="1200" dirty="0"/>
              <a:t> 1, 120 </a:t>
            </a:r>
            <a:r>
              <a:rPr lang="fr-FR" sz="1200" dirty="0" err="1"/>
              <a:t>volunteers</a:t>
            </a:r>
            <a:r>
              <a:rPr lang="fr-FR" sz="1200" dirty="0"/>
              <a:t> </a:t>
            </a:r>
            <a:r>
              <a:rPr lang="fr-FR" sz="1200" dirty="0" err="1"/>
              <a:t>gathering</a:t>
            </a:r>
            <a:r>
              <a:rPr lang="fr-FR" sz="1200" dirty="0"/>
              <a:t> data 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different</a:t>
            </a:r>
            <a:r>
              <a:rPr lang="fr-FR" sz="1200" dirty="0"/>
              <a:t> countries and </a:t>
            </a:r>
            <a:r>
              <a:rPr lang="fr-FR" sz="1200" dirty="0" err="1"/>
              <a:t>modelling</a:t>
            </a:r>
            <a:r>
              <a:rPr lang="fr-FR" sz="1200" dirty="0"/>
              <a:t> Y=f(X)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195C8B4-663B-4C1C-B03E-FC94E50B9A03}"/>
              </a:ext>
            </a:extLst>
          </p:cNvPr>
          <p:cNvSpPr txBox="1"/>
          <p:nvPr/>
        </p:nvSpPr>
        <p:spPr>
          <a:xfrm>
            <a:off x="4630280" y="1792955"/>
            <a:ext cx="2319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Build</a:t>
            </a:r>
            <a:r>
              <a:rPr lang="fr-FR" sz="1600" dirty="0"/>
              <a:t> a </a:t>
            </a:r>
            <a:r>
              <a:rPr lang="fr-FR" sz="1600" dirty="0" err="1"/>
              <a:t>community</a:t>
            </a:r>
            <a:endParaRPr lang="fr-FR" sz="1600" dirty="0"/>
          </a:p>
          <a:p>
            <a:r>
              <a:rPr lang="fr-FR" sz="1600" dirty="0"/>
              <a:t>to </a:t>
            </a:r>
            <a:r>
              <a:rPr lang="fr-FR" sz="1600" dirty="0" err="1"/>
              <a:t>deepen</a:t>
            </a:r>
            <a:r>
              <a:rPr lang="fr-FR" sz="1600" dirty="0"/>
              <a:t> &amp; </a:t>
            </a:r>
            <a:r>
              <a:rPr lang="fr-FR" sz="1600" dirty="0" err="1"/>
              <a:t>enlarge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r>
              <a:rPr lang="fr-FR" sz="1600" dirty="0"/>
              <a:t> to </a:t>
            </a:r>
            <a:r>
              <a:rPr lang="fr-FR" sz="1600" dirty="0" err="1"/>
              <a:t>other</a:t>
            </a:r>
            <a:r>
              <a:rPr lang="fr-FR" sz="1600" dirty="0"/>
              <a:t> countries over time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920499C-28B4-44A2-82F2-5B8C9C342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 contras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2156" y="962892"/>
            <a:ext cx="3222445" cy="28590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3A98C7-F373-4912-8673-0B2291440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4609">
            <a:off x="8484356" y="3852027"/>
            <a:ext cx="862495" cy="86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F039167-4418-4D7D-B547-40D45DCB4D57}"/>
              </a:ext>
            </a:extLst>
          </p:cNvPr>
          <p:cNvSpPr txBox="1"/>
          <p:nvPr/>
        </p:nvSpPr>
        <p:spPr>
          <a:xfrm>
            <a:off x="7740365" y="1877784"/>
            <a:ext cx="78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 err="1">
                <a:solidFill>
                  <a:srgbClr val="00B050"/>
                </a:solidFill>
              </a:rPr>
              <a:t>under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ED865E-8A3D-41BB-9502-5AD2BCEF011B}"/>
              </a:ext>
            </a:extLst>
          </p:cNvPr>
          <p:cNvSpPr txBox="1"/>
          <p:nvPr/>
        </p:nvSpPr>
        <p:spPr>
          <a:xfrm>
            <a:off x="9301216" y="1670619"/>
            <a:ext cx="862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latin typeface="Corbel" panose="020B0503020204020204"/>
              </a:rPr>
              <a:t>vs 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?</a:t>
            </a:r>
            <a:endParaRPr lang="fr-FR" sz="105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C8D660A-1550-46CC-B8D6-009DB7A69A9E}"/>
              </a:ext>
            </a:extLst>
          </p:cNvPr>
          <p:cNvSpPr txBox="1"/>
          <p:nvPr/>
        </p:nvSpPr>
        <p:spPr>
          <a:xfrm>
            <a:off x="8353202" y="1808637"/>
            <a:ext cx="121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mortality</a:t>
            </a:r>
            <a:endParaRPr lang="fr-FR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49F147-372F-47CF-9B6C-CB569AE01380}"/>
              </a:ext>
            </a:extLst>
          </p:cNvPr>
          <p:cNvSpPr txBox="1"/>
          <p:nvPr/>
        </p:nvSpPr>
        <p:spPr>
          <a:xfrm>
            <a:off x="7798104" y="2546674"/>
            <a:ext cx="192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 General insight</a:t>
            </a:r>
            <a:endParaRPr lang="fr-FR" sz="28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6A5BA16-88AC-443C-8E1C-A1750BE7BF87}"/>
              </a:ext>
            </a:extLst>
          </p:cNvPr>
          <p:cNvSpPr txBox="1"/>
          <p:nvPr/>
        </p:nvSpPr>
        <p:spPr>
          <a:xfrm>
            <a:off x="7801547" y="2730514"/>
            <a:ext cx="202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 </a:t>
            </a:r>
            <a:r>
              <a:rPr lang="fr-FR" dirty="0" err="1"/>
              <a:t>Specific</a:t>
            </a:r>
            <a:r>
              <a:rPr lang="fr-FR" dirty="0"/>
              <a:t> cases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C40D18B-06FF-43C8-950D-6EE7C5A2D6F7}"/>
              </a:ext>
            </a:extLst>
          </p:cNvPr>
          <p:cNvSpPr txBox="1"/>
          <p:nvPr/>
        </p:nvSpPr>
        <p:spPr>
          <a:xfrm>
            <a:off x="7837612" y="1708615"/>
            <a:ext cx="102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over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3107128-706A-4B8F-A041-37347911ED50}"/>
              </a:ext>
            </a:extLst>
          </p:cNvPr>
          <p:cNvSpPr txBox="1"/>
          <p:nvPr/>
        </p:nvSpPr>
        <p:spPr>
          <a:xfrm>
            <a:off x="4637692" y="1070654"/>
            <a:ext cx="177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Deepen</a:t>
            </a:r>
            <a:r>
              <a:rPr lang="fr-FR" sz="1600" dirty="0"/>
              <a:t> the </a:t>
            </a:r>
            <a:r>
              <a:rPr lang="fr-FR" sz="1600" dirty="0" err="1"/>
              <a:t>analysis</a:t>
            </a:r>
            <a:r>
              <a:rPr lang="fr-FR" sz="1600" dirty="0"/>
              <a:t> for one country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1FAE2E-41B3-4E50-8A11-477C072CC2B2}"/>
              </a:ext>
            </a:extLst>
          </p:cNvPr>
          <p:cNvSpPr txBox="1"/>
          <p:nvPr/>
        </p:nvSpPr>
        <p:spPr>
          <a:xfrm>
            <a:off x="4629136" y="2771064"/>
            <a:ext cx="2162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Highlight issues &amp; solutions and </a:t>
            </a:r>
            <a:r>
              <a:rPr lang="fr-FR" sz="1600" dirty="0" err="1"/>
              <a:t>suggest</a:t>
            </a:r>
            <a:r>
              <a:rPr lang="fr-FR" sz="1600" dirty="0"/>
              <a:t> changes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3F0ED11-E9CC-4AA1-874B-CE13FE6E97B8}"/>
              </a:ext>
            </a:extLst>
          </p:cNvPr>
          <p:cNvSpPr txBox="1"/>
          <p:nvPr/>
        </p:nvSpPr>
        <p:spPr>
          <a:xfrm>
            <a:off x="6519441" y="-48389"/>
            <a:ext cx="458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Lessons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FF89437-1F6B-41BE-8861-45246FE288D3}"/>
              </a:ext>
            </a:extLst>
          </p:cNvPr>
          <p:cNvSpPr txBox="1"/>
          <p:nvPr/>
        </p:nvSpPr>
        <p:spPr>
          <a:xfrm>
            <a:off x="137760" y="3369656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Reasons</a:t>
            </a:r>
            <a:r>
              <a:rPr lang="fr-FR" b="1" dirty="0">
                <a:solidFill>
                  <a:schemeClr val="bg1"/>
                </a:solidFill>
              </a:rPr>
              <a:t> to </a:t>
            </a:r>
            <a:r>
              <a:rPr lang="fr-FR" b="1" dirty="0" err="1">
                <a:solidFill>
                  <a:schemeClr val="bg1"/>
                </a:solidFill>
              </a:rPr>
              <a:t>believe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8B669A-B93E-4FE2-A79B-7DACC2D8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724">
            <a:off x="9081550" y="416796"/>
            <a:ext cx="974657" cy="74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707D33D-4205-4989-969C-18A05E4536D6}"/>
              </a:ext>
            </a:extLst>
          </p:cNvPr>
          <p:cNvSpPr txBox="1"/>
          <p:nvPr/>
        </p:nvSpPr>
        <p:spPr>
          <a:xfrm rot="20195326">
            <a:off x="9405308" y="102451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PM 2.5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ABFD38-3D5D-4E57-AD3C-248B5F44A855}"/>
              </a:ext>
            </a:extLst>
          </p:cNvPr>
          <p:cNvSpPr txBox="1"/>
          <p:nvPr/>
        </p:nvSpPr>
        <p:spPr>
          <a:xfrm rot="1283576">
            <a:off x="8712517" y="365976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wealth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FA3C2F79-F3C7-4E03-B6AE-B538E84E55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83430">
            <a:off x="7205051" y="3551277"/>
            <a:ext cx="963120" cy="84494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8542743-1507-4EFD-BFA1-7C604D49CFE3}"/>
              </a:ext>
            </a:extLst>
          </p:cNvPr>
          <p:cNvSpPr txBox="1"/>
          <p:nvPr/>
        </p:nvSpPr>
        <p:spPr>
          <a:xfrm rot="21047063">
            <a:off x="7242222" y="333445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alcohol</a:t>
            </a:r>
            <a:endParaRPr lang="fr-FR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DE9AD2-8687-4AB0-8FDE-24C70D1489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53808">
            <a:off x="7508962" y="534972"/>
            <a:ext cx="822148" cy="750321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A8047DA4-BEBE-41C3-A432-2D2469DCFF8F}"/>
              </a:ext>
            </a:extLst>
          </p:cNvPr>
          <p:cNvSpPr txBox="1"/>
          <p:nvPr/>
        </p:nvSpPr>
        <p:spPr>
          <a:xfrm rot="1115733">
            <a:off x="7300676" y="1166929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smoking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A81B5FAD-5623-4D60-98C7-4CB85C6F0E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810506">
            <a:off x="6922545" y="2579985"/>
            <a:ext cx="754999" cy="669126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BFFABF27-F212-473B-A168-D589EB2803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58425">
            <a:off x="10069100" y="1898369"/>
            <a:ext cx="797717" cy="82373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612742CF-BBEE-4956-A0A7-6AC1967011C7}"/>
              </a:ext>
            </a:extLst>
          </p:cNvPr>
          <p:cNvSpPr txBox="1"/>
          <p:nvPr/>
        </p:nvSpPr>
        <p:spPr>
          <a:xfrm rot="492262">
            <a:off x="10055916" y="254525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arsenic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CF69654-7558-46C3-B4AA-0EC0353610A9}"/>
              </a:ext>
            </a:extLst>
          </p:cNvPr>
          <p:cNvSpPr txBox="1"/>
          <p:nvPr/>
        </p:nvSpPr>
        <p:spPr>
          <a:xfrm>
            <a:off x="1864587" y="1100952"/>
            <a:ext cx="88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Cancer Baseline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BAFBA554-6A68-49E2-BB5B-B5F9A36287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791132">
            <a:off x="9544719" y="3321602"/>
            <a:ext cx="915951" cy="89949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4EF82E18-4A55-486F-B693-20DFB60E6B02}"/>
              </a:ext>
            </a:extLst>
          </p:cNvPr>
          <p:cNvSpPr txBox="1"/>
          <p:nvPr/>
        </p:nvSpPr>
        <p:spPr>
          <a:xfrm rot="20741929">
            <a:off x="9036314" y="3142733"/>
            <a:ext cx="17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medical</a:t>
            </a:r>
            <a:r>
              <a:rPr lang="fr-FR" dirty="0"/>
              <a:t> </a:t>
            </a:r>
            <a:r>
              <a:rPr lang="fr-FR" dirty="0" err="1"/>
              <a:t>deserts</a:t>
            </a:r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77EAA29-1092-4891-B763-1A99AAABD624}"/>
              </a:ext>
            </a:extLst>
          </p:cNvPr>
          <p:cNvSpPr txBox="1"/>
          <p:nvPr/>
        </p:nvSpPr>
        <p:spPr>
          <a:xfrm rot="717226">
            <a:off x="6848428" y="228833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pesticides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1EABE1A6-E58C-4ECE-95C0-30C4872898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2149" y="4800045"/>
            <a:ext cx="2299540" cy="1668603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8371B98-6523-416E-BD71-79E8ACCBF8A5}"/>
              </a:ext>
            </a:extLst>
          </p:cNvPr>
          <p:cNvSpPr txBox="1"/>
          <p:nvPr/>
        </p:nvSpPr>
        <p:spPr>
          <a:xfrm>
            <a:off x="2634377" y="4516189"/>
            <a:ext cx="236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statistics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needed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1B053BE-DA8C-4B56-8E84-C594A1B68448}"/>
              </a:ext>
            </a:extLst>
          </p:cNvPr>
          <p:cNvSpPr txBox="1"/>
          <p:nvPr/>
        </p:nvSpPr>
        <p:spPr>
          <a:xfrm>
            <a:off x="4770574" y="4522861"/>
            <a:ext cx="2562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Wealth</a:t>
            </a:r>
            <a:r>
              <a:rPr lang="fr-FR" sz="1200" b="1" dirty="0">
                <a:solidFill>
                  <a:schemeClr val="bg1"/>
                </a:solidFill>
              </a:rPr>
              <a:t> // </a:t>
            </a:r>
            <a:r>
              <a:rPr lang="fr-FR" sz="1200" b="1" dirty="0" err="1">
                <a:solidFill>
                  <a:schemeClr val="bg1"/>
                </a:solidFill>
              </a:rPr>
              <a:t>behaviors</a:t>
            </a:r>
            <a:r>
              <a:rPr lang="fr-FR" sz="1200" b="1" dirty="0">
                <a:solidFill>
                  <a:schemeClr val="bg1"/>
                </a:solidFill>
              </a:rPr>
              <a:t>: the case of Lille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69A75E8-A5AC-4625-BC6F-F6582A73F597}"/>
              </a:ext>
            </a:extLst>
          </p:cNvPr>
          <p:cNvSpPr txBox="1"/>
          <p:nvPr/>
        </p:nvSpPr>
        <p:spPr>
          <a:xfrm>
            <a:off x="7800403" y="2920962"/>
            <a:ext cx="243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&amp; </a:t>
            </a:r>
            <a:r>
              <a:rPr lang="fr-FR" dirty="0" err="1"/>
              <a:t>disease</a:t>
            </a:r>
            <a:r>
              <a:rPr lang="fr-FR" dirty="0"/>
              <a:t> contributions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A559B8E7-70F4-42C1-B184-DC8FECF3F3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8691" y="5213073"/>
            <a:ext cx="1726517" cy="1267909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E59D69CC-2711-4A9B-A48F-F893D7DED299}"/>
              </a:ext>
            </a:extLst>
          </p:cNvPr>
          <p:cNvSpPr txBox="1"/>
          <p:nvPr/>
        </p:nvSpPr>
        <p:spPr>
          <a:xfrm>
            <a:off x="7289789" y="4776258"/>
            <a:ext cx="1834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Mortality</a:t>
            </a:r>
            <a:r>
              <a:rPr lang="fr-FR" sz="1200" b="1" dirty="0">
                <a:solidFill>
                  <a:schemeClr val="bg1"/>
                </a:solidFill>
              </a:rPr>
              <a:t> of cancers</a:t>
            </a:r>
            <a:br>
              <a:rPr lang="fr-FR" sz="1200" b="1" dirty="0">
                <a:solidFill>
                  <a:schemeClr val="bg1"/>
                </a:solidFill>
              </a:rPr>
            </a:br>
            <a:r>
              <a:rPr lang="fr-FR" sz="1200" b="1" dirty="0">
                <a:solidFill>
                  <a:schemeClr val="bg1"/>
                </a:solidFill>
              </a:rPr>
              <a:t>at canton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6EE4CC7-FD71-4E40-99B7-161FB07DA474}"/>
              </a:ext>
            </a:extLst>
          </p:cNvPr>
          <p:cNvSpPr txBox="1"/>
          <p:nvPr/>
        </p:nvSpPr>
        <p:spPr>
          <a:xfrm>
            <a:off x="151262" y="3606663"/>
            <a:ext cx="67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Antoine </a:t>
            </a:r>
            <a:r>
              <a:rPr lang="fr-FR" sz="1600" dirty="0" err="1"/>
              <a:t>Flahault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Notre santé a besoin d'un atlas et de données publiques</a:t>
            </a:r>
            <a:endParaRPr lang="fr-FR" sz="1600" i="1" dirty="0">
              <a:solidFill>
                <a:srgbClr val="002060"/>
              </a:solidFill>
            </a:endParaRPr>
          </a:p>
          <a:p>
            <a:r>
              <a:rPr lang="fr-FR" sz="1600" dirty="0" err="1"/>
              <a:t>Citizens</a:t>
            </a:r>
            <a:r>
              <a:rPr lang="fr-FR" sz="1600" dirty="0"/>
              <a:t> &amp; </a:t>
            </a:r>
            <a:r>
              <a:rPr lang="fr-FR" sz="1600" dirty="0" err="1"/>
              <a:t>authorities</a:t>
            </a:r>
            <a:r>
              <a:rPr lang="fr-FR" sz="1600" dirty="0"/>
              <a:t> </a:t>
            </a:r>
            <a:r>
              <a:rPr lang="fr-FR" sz="1600" dirty="0" err="1"/>
              <a:t>together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 dioxines à Lausanne !</a:t>
            </a:r>
            <a:endParaRPr lang="fr-FR" sz="1600" i="1" dirty="0">
              <a:solidFill>
                <a:srgbClr val="002060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E48EB61-36F8-4818-AC79-5FE2BD7B515C}"/>
              </a:ext>
            </a:extLst>
          </p:cNvPr>
          <p:cNvSpPr txBox="1"/>
          <p:nvPr/>
        </p:nvSpPr>
        <p:spPr>
          <a:xfrm>
            <a:off x="123112" y="4177377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Lessons</a:t>
            </a:r>
            <a:r>
              <a:rPr lang="fr-FR" b="1" dirty="0"/>
              <a:t> </a:t>
            </a:r>
            <a:r>
              <a:rPr lang="fr-FR" b="1" dirty="0" err="1"/>
              <a:t>learned</a:t>
            </a:r>
            <a:r>
              <a:rPr lang="fr-FR" b="1" dirty="0"/>
              <a:t> </a:t>
            </a:r>
            <a:r>
              <a:rPr lang="fr-FR" b="1" dirty="0" err="1"/>
              <a:t>so</a:t>
            </a:r>
            <a:r>
              <a:rPr lang="fr-FR" b="1" dirty="0"/>
              <a:t> far</a:t>
            </a: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A3A7448F-0AF4-4BCC-BE9B-7AA57A3DB3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02984" y="4800558"/>
            <a:ext cx="2223764" cy="1667155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EF19C8B5-A552-4EEC-A8E6-86D0170CB6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691" y="4762151"/>
            <a:ext cx="2464951" cy="1718831"/>
          </a:xfrm>
          <a:prstGeom prst="rect">
            <a:avLst/>
          </a:prstGeom>
        </p:spPr>
      </p:pic>
      <p:sp>
        <p:nvSpPr>
          <p:cNvPr id="84" name="ZoneTexte 83">
            <a:extLst>
              <a:ext uri="{FF2B5EF4-FFF2-40B4-BE49-F238E27FC236}">
                <a16:creationId xmlns:a16="http://schemas.microsoft.com/office/drawing/2014/main" id="{11EB67EC-FC01-460A-A62E-8F3075C4DDC7}"/>
              </a:ext>
            </a:extLst>
          </p:cNvPr>
          <p:cNvSpPr txBox="1"/>
          <p:nvPr/>
        </p:nvSpPr>
        <p:spPr>
          <a:xfrm>
            <a:off x="12384" y="4532133"/>
            <a:ext cx="261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Not </a:t>
            </a:r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spurious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correlations</a:t>
            </a:r>
            <a:endParaRPr lang="fr-FR" sz="1200" b="1" dirty="0">
              <a:solidFill>
                <a:schemeClr val="bg1"/>
              </a:solidFill>
            </a:endParaRP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FCAE3F14-F24D-4D7E-B31C-74A9D6CD4D1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27537"/>
          <a:stretch/>
        </p:blipFill>
        <p:spPr>
          <a:xfrm>
            <a:off x="8877906" y="5199804"/>
            <a:ext cx="1366594" cy="1267909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65357393-0651-4AB1-8E94-C395898CE5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66579" y="4774134"/>
            <a:ext cx="1869070" cy="1693872"/>
          </a:xfrm>
          <a:prstGeom prst="rect">
            <a:avLst/>
          </a:prstGeom>
        </p:spPr>
      </p:pic>
      <p:sp>
        <p:nvSpPr>
          <p:cNvPr id="89" name="ZoneTexte 88">
            <a:extLst>
              <a:ext uri="{FF2B5EF4-FFF2-40B4-BE49-F238E27FC236}">
                <a16:creationId xmlns:a16="http://schemas.microsoft.com/office/drawing/2014/main" id="{8C33B36D-A5C1-4BA0-98F2-24CAA10C0267}"/>
              </a:ext>
            </a:extLst>
          </p:cNvPr>
          <p:cNvSpPr txBox="1"/>
          <p:nvPr/>
        </p:nvSpPr>
        <p:spPr>
          <a:xfrm>
            <a:off x="8868373" y="4792341"/>
            <a:ext cx="149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&amp; of </a:t>
            </a:r>
            <a:r>
              <a:rPr lang="fr-FR" sz="1200" b="1" dirty="0" err="1">
                <a:solidFill>
                  <a:schemeClr val="bg1"/>
                </a:solidFill>
              </a:rPr>
              <a:t>diseases</a:t>
            </a:r>
            <a:r>
              <a:rPr lang="fr-FR" sz="1200" b="1" dirty="0">
                <a:solidFill>
                  <a:schemeClr val="bg1"/>
                </a:solidFill>
              </a:rPr>
              <a:t> at </a:t>
            </a:r>
            <a:r>
              <a:rPr lang="fr-FR" sz="1200" b="1" dirty="0" err="1">
                <a:solidFill>
                  <a:schemeClr val="bg1"/>
                </a:solidFill>
              </a:rPr>
              <a:t>department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84109D53-25A0-4505-AE48-C1F13822F3E5}"/>
              </a:ext>
            </a:extLst>
          </p:cNvPr>
          <p:cNvSpPr txBox="1"/>
          <p:nvPr/>
        </p:nvSpPr>
        <p:spPr>
          <a:xfrm>
            <a:off x="-20427" y="6580386"/>
            <a:ext cx="1221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https://github.com/Epidemium/EPIDEMIUM-Season-3/OpenData4Health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 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(BSD 2)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Edouard Debonneuil, Pol Sans,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Ayesha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Kawser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Sylvain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Sorrin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Pascal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Deschaseaux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Sébastien de Longeaux, Adrien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Helary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Rachel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Aronoff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Sources in opendata4health.org 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F20D919-822A-42E1-B7FC-F128CBD7CCBA}"/>
              </a:ext>
            </a:extLst>
          </p:cNvPr>
          <p:cNvSpPr txBox="1"/>
          <p:nvPr/>
        </p:nvSpPr>
        <p:spPr>
          <a:xfrm>
            <a:off x="10177886" y="4502356"/>
            <a:ext cx="204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NEOS – how to use </a:t>
            </a:r>
            <a:r>
              <a:rPr lang="fr-FR" sz="1600" b="1" dirty="0" err="1">
                <a:solidFill>
                  <a:schemeClr val="bg1"/>
                </a:solidFill>
              </a:rPr>
              <a:t>geographic</a:t>
            </a:r>
            <a:r>
              <a:rPr lang="fr-FR" sz="1600" b="1" dirty="0">
                <a:solidFill>
                  <a:schemeClr val="bg1"/>
                </a:solidFill>
              </a:rPr>
              <a:t> </a:t>
            </a:r>
            <a:r>
              <a:rPr lang="fr-FR" sz="1600" b="1" dirty="0" err="1">
                <a:solidFill>
                  <a:schemeClr val="bg1"/>
                </a:solidFill>
              </a:rPr>
              <a:t>factors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91C4FF03-7FAB-4604-B993-3CFC137D2D36}"/>
              </a:ext>
            </a:extLst>
          </p:cNvPr>
          <p:cNvSpPr txBox="1"/>
          <p:nvPr/>
        </p:nvSpPr>
        <p:spPr>
          <a:xfrm>
            <a:off x="11176653" y="1294624"/>
            <a:ext cx="98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HEAlthy</a:t>
            </a:r>
            <a:r>
              <a:rPr lang="fr-FR" sz="1200" dirty="0"/>
              <a:t> Life Extension Society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CA145D36-75F8-4E1A-BF43-1D43CF86D9C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77257" y="2806325"/>
            <a:ext cx="1047465" cy="324795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813EB028-1CED-4DC3-BAE3-6840AC59D2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000765" y="1963006"/>
            <a:ext cx="744827" cy="8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7040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0</TotalTime>
  <Words>225</Words>
  <Application>Microsoft Office PowerPoint</Application>
  <PresentationFormat>Grand écran</PresentationFormat>
  <Paragraphs>38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Agency FB</vt:lpstr>
      <vt:lpstr>Aharoni</vt:lpstr>
      <vt:lpstr>Corbel</vt:lpstr>
      <vt:lpstr>Wingdings 2</vt:lpstr>
      <vt:lpstr>Cadre</vt:lpstr>
      <vt:lpstr>OpenData4Health.org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OpenDataForHealth</dc:title>
  <dc:creator>Edouard Debonneuil</dc:creator>
  <cp:lastModifiedBy>Edouard Debonneuil</cp:lastModifiedBy>
  <cp:revision>3</cp:revision>
  <dcterms:created xsi:type="dcterms:W3CDTF">2022-01-12T16:40:00Z</dcterms:created>
  <dcterms:modified xsi:type="dcterms:W3CDTF">2022-01-12T23:38:29Z</dcterms:modified>
</cp:coreProperties>
</file>